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8" r:id="rId4"/>
  </p:sldMasterIdLst>
  <p:notesMasterIdLst>
    <p:notesMasterId r:id="rId57"/>
  </p:notesMasterIdLst>
  <p:handoutMasterIdLst>
    <p:handoutMasterId r:id="rId58"/>
  </p:handoutMasterIdLst>
  <p:sldIdLst>
    <p:sldId id="3825" r:id="rId5"/>
    <p:sldId id="3829" r:id="rId6"/>
    <p:sldId id="3828" r:id="rId7"/>
    <p:sldId id="3832" r:id="rId8"/>
    <p:sldId id="3833" r:id="rId9"/>
    <p:sldId id="3830" r:id="rId10"/>
    <p:sldId id="3835" r:id="rId11"/>
    <p:sldId id="3836" r:id="rId12"/>
    <p:sldId id="3834" r:id="rId13"/>
    <p:sldId id="3837" r:id="rId14"/>
    <p:sldId id="3838" r:id="rId15"/>
    <p:sldId id="3839" r:id="rId16"/>
    <p:sldId id="3840" r:id="rId17"/>
    <p:sldId id="3842" r:id="rId18"/>
    <p:sldId id="3841" r:id="rId19"/>
    <p:sldId id="3843" r:id="rId20"/>
    <p:sldId id="3847" r:id="rId21"/>
    <p:sldId id="3844" r:id="rId22"/>
    <p:sldId id="3845" r:id="rId23"/>
    <p:sldId id="3848" r:id="rId24"/>
    <p:sldId id="3846" r:id="rId25"/>
    <p:sldId id="3849" r:id="rId26"/>
    <p:sldId id="3850" r:id="rId27"/>
    <p:sldId id="3852" r:id="rId28"/>
    <p:sldId id="3851" r:id="rId29"/>
    <p:sldId id="3853" r:id="rId30"/>
    <p:sldId id="3854" r:id="rId31"/>
    <p:sldId id="3855" r:id="rId32"/>
    <p:sldId id="3856" r:id="rId33"/>
    <p:sldId id="3859" r:id="rId34"/>
    <p:sldId id="3857" r:id="rId35"/>
    <p:sldId id="3863" r:id="rId36"/>
    <p:sldId id="3858" r:id="rId37"/>
    <p:sldId id="3861" r:id="rId38"/>
    <p:sldId id="3862" r:id="rId39"/>
    <p:sldId id="3864" r:id="rId40"/>
    <p:sldId id="3865" r:id="rId41"/>
    <p:sldId id="3866" r:id="rId42"/>
    <p:sldId id="3867" r:id="rId43"/>
    <p:sldId id="3868" r:id="rId44"/>
    <p:sldId id="3869" r:id="rId45"/>
    <p:sldId id="3870" r:id="rId46"/>
    <p:sldId id="3871" r:id="rId47"/>
    <p:sldId id="3872" r:id="rId48"/>
    <p:sldId id="3873" r:id="rId49"/>
    <p:sldId id="3874" r:id="rId50"/>
    <p:sldId id="3875" r:id="rId51"/>
    <p:sldId id="3876" r:id="rId52"/>
    <p:sldId id="3877" r:id="rId53"/>
    <p:sldId id="3831" r:id="rId54"/>
    <p:sldId id="3878" r:id="rId55"/>
    <p:sldId id="3879" r:id="rId5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94674"/>
  </p:normalViewPr>
  <p:slideViewPr>
    <p:cSldViewPr snapToGrid="0">
      <p:cViewPr varScale="1">
        <p:scale>
          <a:sx n="117" d="100"/>
          <a:sy n="117" d="100"/>
        </p:scale>
        <p:origin x="192" y="32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2023/10/11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03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endParaRPr lang="zh-CN" altLang="en-US" noProof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dirty="0"/>
              <a:t>Deformable Object Simulation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JunAng</a:t>
            </a:r>
            <a:r>
              <a:rPr lang="en-US" altLang="zh-CN" dirty="0"/>
              <a:t> 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7BD4AE-6D20-A3EA-3220-B196FD8D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445B00-9CD3-A809-3C5E-F8EF311B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345616-F174-E83A-C754-DBABB29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Temporal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6F5398-9BEE-208C-D71D-6EAAEEC4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567358"/>
            <a:ext cx="8153400" cy="42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0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7BD4AE-6D20-A3EA-3220-B196FD8D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445B00-9CD3-A809-3C5E-F8EF311B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345616-F174-E83A-C754-DBABB29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Temporal Integration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0FD793-771C-2B74-A39C-49B0E2DF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86" y="1483762"/>
            <a:ext cx="8235702" cy="41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8C78A-8DC9-D187-79DA-1EA2E69E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D0519-CE39-BF74-20A7-EAE6758B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823252-7666-2C32-1731-F09A3C2E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Motion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D4D2-FD0D-97EE-E3A1-F3A142FB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3238500" cy="25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B24FD-BCD3-6888-7270-44A3B96B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22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9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8C78A-8DC9-D187-79DA-1EA2E69E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D0519-CE39-BF74-20A7-EAE6758B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823252-7666-2C32-1731-F09A3C2E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Motion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D4D2-FD0D-97EE-E3A1-F3A142FB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3238500" cy="2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366545-22E1-B4DC-2AB5-610C2D48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4111718"/>
            <a:ext cx="6836229" cy="2111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B24FD-BCD3-6888-7270-44A3B96B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722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8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4FF445-F287-58BA-9253-D308C90D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72" y="917382"/>
            <a:ext cx="4298762" cy="33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4FF445-F287-58BA-9253-D308C90D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77" y="639770"/>
            <a:ext cx="3789847" cy="2945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1C5F0B-E702-04B4-57E9-CA39591E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50106"/>
            <a:ext cx="9949544" cy="28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1C5F0B-E702-04B4-57E9-CA39591E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2964"/>
            <a:ext cx="9949544" cy="28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72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1C5F0B-E702-04B4-57E9-CA39591E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2964"/>
            <a:ext cx="9949544" cy="2844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A2BE68-179D-4B2C-8BA1-EA79BF2F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28" y="3429000"/>
            <a:ext cx="4355529" cy="3327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9CBAB3-D1D5-177B-EE93-459D61DBB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2" y="4806574"/>
            <a:ext cx="6705599" cy="1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C096CE-957C-E16F-34DE-FEDCACB6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389765"/>
            <a:ext cx="9448800" cy="28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0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6" y="1995487"/>
            <a:ext cx="50945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Laws of physics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time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space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How </a:t>
            </a:r>
            <a:r>
              <a:rPr kumimoji="1" lang="en-US" altLang="zh-CN" sz="2200" dirty="0" err="1"/>
              <a:t>PyElastica</a:t>
            </a:r>
            <a:r>
              <a:rPr kumimoji="1" lang="en-US" altLang="zh-CN" sz="2200" dirty="0"/>
              <a:t> works</a:t>
            </a:r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8670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C096CE-957C-E16F-34DE-FEDCACB6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389765"/>
            <a:ext cx="9448800" cy="2844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9167B5-E1B4-A6F8-AC44-3DBBA851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9591"/>
            <a:ext cx="4126233" cy="32793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4EBB2A-5929-2B93-AE17-17A72BE1A3BA}"/>
              </a:ext>
            </a:extLst>
          </p:cNvPr>
          <p:cNvSpPr txBox="1"/>
          <p:nvPr/>
        </p:nvSpPr>
        <p:spPr>
          <a:xfrm>
            <a:off x="5344886" y="57480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Further Reading: The geometric integrator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8E1F61-26A5-681D-C0D5-811CCA2A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629" y="4631585"/>
            <a:ext cx="7663542" cy="11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Integration(implicit)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07A7B7-A2F2-AEFB-4606-6690D279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7" y="1564145"/>
            <a:ext cx="9514115" cy="29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9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Integration(implicit)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07A7B7-A2F2-AEFB-4606-6690D279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7" y="1564145"/>
            <a:ext cx="9514115" cy="2904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76A278-5AE1-E25C-0C99-34C3A898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9" y="3429000"/>
            <a:ext cx="3855358" cy="3093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54586F-6A65-0E04-F43D-D0F9F79B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750212"/>
            <a:ext cx="7772400" cy="10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6496D8-AE28-24D3-D513-D98E9D10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1" y="3429000"/>
            <a:ext cx="4720774" cy="2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9F183A-0E0E-64D7-2717-1233DFBCF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28" y="2794037"/>
            <a:ext cx="6134100" cy="3467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656C44-3351-5CEE-7538-D7CA18FFB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128" y="3429000"/>
            <a:ext cx="4720774" cy="2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1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4481E4-788B-F0AD-2C88-22D94635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28" y="2997173"/>
            <a:ext cx="4267200" cy="723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D405AE-BA68-5FC1-C407-2F019CE47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950" y="2336746"/>
            <a:ext cx="1054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7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7E04D8-8C14-EC5E-46BC-CC7601DD2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42" y="1809695"/>
            <a:ext cx="5304972" cy="46004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4481E4-788B-F0AD-2C88-22D946353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28" y="2997173"/>
            <a:ext cx="4267200" cy="723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A47E8C-636E-1666-A932-F443D9C3F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185" y="3811585"/>
            <a:ext cx="2552700" cy="2387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D405AE-BA68-5FC1-C407-2F019CE47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128" y="2563761"/>
            <a:ext cx="1054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6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7DB8FF-1817-0864-A48A-71ECA9281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41" y="2906661"/>
            <a:ext cx="10178143" cy="30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ED1C90-6F9F-54D7-2BF9-82361D7F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01FC5A-FFCE-2F6A-1E98-55551130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0226E9-6B07-7011-9675-B9AE97D3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53885"/>
            <a:ext cx="9220200" cy="1170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CB833-CFA9-8481-CEFE-92C5416D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28" y="1623961"/>
            <a:ext cx="3911600" cy="128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4E561B-514E-AFD4-5F77-35E7A647D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772" y="2129605"/>
            <a:ext cx="5283200" cy="372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5B3830-93B5-5D37-F3FD-4B35C2BC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28" y="3113855"/>
            <a:ext cx="2426474" cy="5219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0ECCF7-A90E-AC8C-F250-D548F4627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3843023"/>
            <a:ext cx="2336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F5D8D55-47B7-09F4-EE42-D22EF1B1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2876D2-BCE2-4A32-23A8-63D26B2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B1F163-CBA1-6EEE-E593-9B526F6C813B}"/>
              </a:ext>
            </a:extLst>
          </p:cNvPr>
          <p:cNvSpPr txBox="1"/>
          <p:nvPr/>
        </p:nvSpPr>
        <p:spPr>
          <a:xfrm>
            <a:off x="1491343" y="1001483"/>
            <a:ext cx="7217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Goal of a simulation: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Predicting the status of the moving matters at the given time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2350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474658-25E1-75EF-094B-0132E8F3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02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474658-25E1-75EF-094B-0132E8F3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5F3A4-2A7B-FF00-6E4D-A7A5F64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56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/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blipFill>
                <a:blip r:embed="rId3"/>
                <a:stretch>
                  <a:fillRect t="-13793" r="-2500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362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A474658-25E1-75EF-094B-0132E8F3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5F3A4-2A7B-FF00-6E4D-A7A5F64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56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/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blipFill>
                <a:blip r:embed="rId3"/>
                <a:stretch>
                  <a:fillRect t="-13793" r="-2500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D38273-F84F-9428-632D-5D97D1C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5062679"/>
            <a:ext cx="4978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3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A4FA0A6-FA8D-8719-9097-4AFDDDC6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B195C-B49F-D9BB-A289-3DEFDE47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0A4DA76-F205-8107-E316-C7615556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Spatial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EF5D15-61CB-2A4E-1FFC-692D72E9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64" y="1690688"/>
            <a:ext cx="4114800" cy="35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38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97883F5-C4F9-10AC-7141-6FAE2DEC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5540B-A1E8-3974-194E-9635955C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4601B6-DE29-AE10-9D99-2E1CDC19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Mass-spring system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277684-F7ED-A276-689E-4E112543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6" y="3429000"/>
            <a:ext cx="7772400" cy="2807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E135C1-910E-411C-F6EB-E9D8B789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86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97883F5-C4F9-10AC-7141-6FAE2DEC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5540B-A1E8-3974-194E-9635955C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4601B6-DE29-AE10-9D99-2E1CDC19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Mass-spring system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518EDE-2EA9-BE45-80BD-E9361E43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66" y="3917706"/>
            <a:ext cx="6309069" cy="2438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96C0D0-DD57-F30D-2EE3-2AA5E4AB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3336"/>
            <a:ext cx="4254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6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E004D50-E18A-6343-E85E-9161781E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6EDCFB-E6A5-0F55-E79B-44F092B3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C487F3B-6FED-7E93-B91B-14B32722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continuous model to describe deformation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21247-BD66-8A9F-2745-0E5F333B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7" y="2209752"/>
            <a:ext cx="7772400" cy="40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0738E33-3CBA-FA0E-02C1-2D289575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BD51B-DDB6-D716-9BA0-E6601DE0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517A3D9-F65D-FE30-4197-032595A5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Deformation map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F8588-CCA1-4DA6-1C15-0D544D4D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3" y="1381160"/>
            <a:ext cx="4572000" cy="2403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B02C1C-C7A4-A3A6-BCA6-0314BD9A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78" y="3707704"/>
            <a:ext cx="3927929" cy="2477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067D84-394D-F7F1-6372-3B79639B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536" y="5476840"/>
            <a:ext cx="2585612" cy="70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E7D331-3749-4B83-3BD6-F4CE1E4D6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34" y="1615760"/>
            <a:ext cx="5166866" cy="25356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1ACD47-B63D-C980-3E80-CE8F15348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594" y="3429000"/>
            <a:ext cx="1479406" cy="6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D035573-5509-BCC1-7B8B-89FA6B4F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E2DAD1-4159-A08B-5FC8-D5D62158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4D930C-F237-A0DF-E714-8BB44C0C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Finite Element Method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6F93E-D5D6-BCE8-BA53-CBBDBF6F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1581283"/>
            <a:ext cx="8360229" cy="39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78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D035573-5509-BCC1-7B8B-89FA6B4F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E2DAD1-4159-A08B-5FC8-D5D62158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4D930C-F237-A0DF-E714-8BB44C0C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Finite Element Method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6F93E-D5D6-BCE8-BA53-CBBDBF6F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1581283"/>
            <a:ext cx="8360229" cy="39749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8B22CD-803D-AE22-3BCD-42402ECA4BA3}"/>
              </a:ext>
            </a:extLst>
          </p:cNvPr>
          <p:cNvSpPr txBox="1"/>
          <p:nvPr/>
        </p:nvSpPr>
        <p:spPr>
          <a:xfrm>
            <a:off x="6379029" y="2490836"/>
            <a:ext cx="26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Deformation gradient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71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F5D8D55-47B7-09F4-EE42-D22EF1B1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2876D2-BCE2-4A32-23A8-63D26B2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B1F163-CBA1-6EEE-E593-9B526F6C813B}"/>
              </a:ext>
            </a:extLst>
          </p:cNvPr>
          <p:cNvSpPr txBox="1"/>
          <p:nvPr/>
        </p:nvSpPr>
        <p:spPr>
          <a:xfrm>
            <a:off x="1491343" y="1001483"/>
            <a:ext cx="7217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Goal of a simulation: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Predicting the status of the moving matters at the given time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D30394-58D9-3BA7-F445-F113166A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316843"/>
            <a:ext cx="4787900" cy="261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0E0512-ECDB-29E8-F859-51E63B57AE76}"/>
              </a:ext>
            </a:extLst>
          </p:cNvPr>
          <p:cNvSpPr txBox="1"/>
          <p:nvPr/>
        </p:nvSpPr>
        <p:spPr>
          <a:xfrm>
            <a:off x="3516086" y="5246914"/>
            <a:ext cx="401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Where is the block at time t=1?</a:t>
            </a:r>
          </a:p>
          <a:p>
            <a:r>
              <a:rPr kumimoji="1" lang="en-US" altLang="zh-CN" dirty="0"/>
              <a:t>What is the velocity?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1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621144F-0562-5C26-49AC-2AEDE25B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5D56A9-2B54-A4C7-BF11-4CD3B706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77BC3C-0E5D-E41F-01D3-7ACB133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Deformation gradient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A0E16E-1C83-09B1-DECC-0C048EF2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555783"/>
            <a:ext cx="9206164" cy="24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621144F-0562-5C26-49AC-2AEDE25B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5D56A9-2B54-A4C7-BF11-4CD3B706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77BC3C-0E5D-E41F-01D3-7ACB133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Deformation gradient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A0E16E-1C83-09B1-DECC-0C048EF2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555783"/>
            <a:ext cx="9206164" cy="24677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3F079-71C1-735B-142D-7B15E86E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4222110"/>
            <a:ext cx="6672943" cy="8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11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CAA2A45-FD79-9963-D77D-ED72B6E1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440B4D-FC8B-230D-4608-35E5041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AD078F-DA81-9C54-3C6A-F2FC268CE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6" y="571944"/>
            <a:ext cx="9752272" cy="52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05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C0C2E4F-6AFC-CA1F-F4BA-18319024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5603DE-DF79-FCA8-CA4A-ED61102C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CC9BC-EABE-94A7-445C-5D958AF1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4" y="521815"/>
            <a:ext cx="8574409" cy="19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1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508AD63-A4A9-14F6-87AD-F3ED1592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DC137A-183E-C4BB-0144-0BE01F01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52397-6C59-7308-E391-D1DC8F0B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481677"/>
            <a:ext cx="8929424" cy="30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A62E4CF-D519-6145-DDEF-0F503275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BBEFCC-ACD1-B9C2-F4E6-3A71AC0F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362B7A-8EB1-6ACB-F06B-E2F6BCD6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86459"/>
            <a:ext cx="9747011" cy="42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7B690-FADE-66E7-69AF-9FE9EC2D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B7C26E-BDEB-1FD8-609F-465F7019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1EF25C-38BA-0989-FF6A-397C1C98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6" y="465053"/>
            <a:ext cx="9219615" cy="50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FD5A2EB-E022-79FE-F6E2-1616FAF5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BF1BC0-BC87-9B98-B442-B6B15AA1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EC61-71FA-1473-D8AE-82289446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3836"/>
            <a:ext cx="8546125" cy="53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D25FC34-D7E5-ABF9-29E1-18DF8812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9AE7D6-20DE-2A65-C8B9-D7E5DF15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CB3771-9674-A0D7-614D-3300AF062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5" y="440774"/>
            <a:ext cx="8898454" cy="47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FD660EB-CB5B-51EF-60FA-FD6C5C2E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B41EF-DBB3-1E3C-92C6-2C0A1F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F629-9D55-70F0-1A2C-6FAE992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8093"/>
            <a:ext cx="9423086" cy="4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902B78F-E4ED-6154-B076-334B7B3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88F516-7793-4686-76D0-822319C2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8EA6CB7-4A3C-C30F-538D-DEFDA99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Laws of Physics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652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902B78F-E4ED-6154-B076-334B7B3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88F516-7793-4686-76D0-822319C2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8EA6CB7-4A3C-C30F-538D-DEFDA99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Laws of Physics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B43FBD-3917-E861-7696-C11365FE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578428"/>
            <a:ext cx="4330194" cy="44921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1BE053-F967-AB21-CC0F-456C378F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69" y="1578428"/>
            <a:ext cx="4330195" cy="4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3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6" y="1995487"/>
            <a:ext cx="50945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Laws of physics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time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space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How </a:t>
            </a:r>
            <a:r>
              <a:rPr kumimoji="1" lang="en-US" altLang="zh-CN" sz="2200" dirty="0" err="1"/>
              <a:t>PyElastica</a:t>
            </a:r>
            <a:r>
              <a:rPr kumimoji="1" lang="en-US" altLang="zh-CN" sz="2200" dirty="0"/>
              <a:t> works</a:t>
            </a:r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8E5D44D-F25B-E50A-DD8F-23114E49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18E66B-FE5F-4C47-6B84-94D2B33C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8AAA2E3-F090-F64D-7FB4-F0ECCBD7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	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295745-E0EB-CEAA-05FD-92C8A28DA439}"/>
              </a:ext>
            </a:extLst>
          </p:cNvPr>
          <p:cNvSpPr txBox="1"/>
          <p:nvPr/>
        </p:nvSpPr>
        <p:spPr>
          <a:xfrm>
            <a:off x="838200" y="1937657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TaiChi</a:t>
            </a:r>
            <a:r>
              <a:rPr kumimoji="1" lang="zh-CN" altLang="en-US" dirty="0"/>
              <a:t>图形课</a:t>
            </a:r>
          </a:p>
        </p:txBody>
      </p:sp>
    </p:spTree>
    <p:extLst>
      <p:ext uri="{BB962C8B-B14F-4D97-AF65-F5344CB8AC3E}">
        <p14:creationId xmlns:p14="http://schemas.microsoft.com/office/powerpoint/2010/main" val="169742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902B78F-E4ED-6154-B076-334B7B3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88F516-7793-4686-76D0-822319C2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8EA6CB7-4A3C-C30F-538D-DEFDA99B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Laws of Physics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666456-542A-7F7C-A983-45EB239F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90688"/>
            <a:ext cx="7772400" cy="40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1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8C78A-8DC9-D187-79DA-1EA2E69E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D0519-CE39-BF74-20A7-EAE6758B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823252-7666-2C32-1731-F09A3C2E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Motion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D4D2-FD0D-97EE-E3A1-F3A142FB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8C78A-8DC9-D187-79DA-1EA2E69E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D0519-CE39-BF74-20A7-EAE6758B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823252-7666-2C32-1731-F09A3C2E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Motion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D4D2-FD0D-97EE-E3A1-F3A142FB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5C1BC5-CBD2-EDF6-4095-759D5E63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0" y="995249"/>
            <a:ext cx="3225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6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368C78A-8DC9-D187-79DA-1EA2E69E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BD0519-CE39-BF74-20A7-EAE6758B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B823252-7666-2C32-1731-F09A3C2E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Equation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Motion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1DD4D2-FD0D-97EE-E3A1-F3A142FB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5C1BC5-CBD2-EDF6-4095-759D5E633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0" y="995249"/>
            <a:ext cx="3225800" cy="468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01D1A1-4349-B350-1C08-8BA9FB115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564" y="3973629"/>
            <a:ext cx="2738664" cy="514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4897B8-A20D-4EAF-C744-87E630DB6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4755297"/>
            <a:ext cx="3114080" cy="5141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B63464-09B8-CBDA-F7E8-DBC18545AE67}"/>
              </a:ext>
            </a:extLst>
          </p:cNvPr>
          <p:cNvSpPr txBox="1"/>
          <p:nvPr/>
        </p:nvSpPr>
        <p:spPr>
          <a:xfrm>
            <a:off x="5377543" y="54864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 question has a analytical solution!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17895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TM78504181</Template>
  <TotalTime>0</TotalTime>
  <Words>419</Words>
  <Application>Microsoft Macintosh PowerPoint</Application>
  <PresentationFormat>宽屏</PresentationFormat>
  <Paragraphs>161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Microsoft YaHei UI</vt:lpstr>
      <vt:lpstr>Arial</vt:lpstr>
      <vt:lpstr>Avenir Next LT Pro</vt:lpstr>
      <vt:lpstr>Cambria Math</vt:lpstr>
      <vt:lpstr>Wingdings</vt:lpstr>
      <vt:lpstr>ShapesVTI</vt:lpstr>
      <vt:lpstr>Deformable Object Simulation</vt:lpstr>
      <vt:lpstr>Outline</vt:lpstr>
      <vt:lpstr>PowerPoint 演示文稿</vt:lpstr>
      <vt:lpstr>PowerPoint 演示文稿</vt:lpstr>
      <vt:lpstr>Laws of Physics</vt:lpstr>
      <vt:lpstr>Laws of Physics</vt:lpstr>
      <vt:lpstr>Equation of Motion</vt:lpstr>
      <vt:lpstr>Equation of Motion</vt:lpstr>
      <vt:lpstr>Equation of Motion</vt:lpstr>
      <vt:lpstr>The Temporal Integration</vt:lpstr>
      <vt:lpstr>The Temporal Integration</vt:lpstr>
      <vt:lpstr>Equation of Motion</vt:lpstr>
      <vt:lpstr>Equation of Motion</vt:lpstr>
      <vt:lpstr>Time Integration</vt:lpstr>
      <vt:lpstr>Time Integration</vt:lpstr>
      <vt:lpstr>Time Integration(explicit)</vt:lpstr>
      <vt:lpstr>Time Integration(explicit)</vt:lpstr>
      <vt:lpstr>Time Integration(explicit)</vt:lpstr>
      <vt:lpstr>Time Integration(explicit)</vt:lpstr>
      <vt:lpstr>Time Integration(explicit)</vt:lpstr>
      <vt:lpstr>Time Integration(implicit)</vt:lpstr>
      <vt:lpstr>Time Integration(implicit)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Time Integration in Practice</vt:lpstr>
      <vt:lpstr>Time Integration in Practice</vt:lpstr>
      <vt:lpstr>Time Integration in Practice</vt:lpstr>
      <vt:lpstr>The Spatial Integration</vt:lpstr>
      <vt:lpstr>Mass-spring system</vt:lpstr>
      <vt:lpstr>Mass-spring system</vt:lpstr>
      <vt:lpstr>A continuous model to describe deformation</vt:lpstr>
      <vt:lpstr>Deformation map</vt:lpstr>
      <vt:lpstr>Finite Element Method</vt:lpstr>
      <vt:lpstr>Finite Element Method</vt:lpstr>
      <vt:lpstr>Deformation gradient</vt:lpstr>
      <vt:lpstr>Deformation 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Laws of Physics</vt:lpstr>
      <vt:lpstr>Remark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2020-09-02T01:08:08Z</dcterms:created>
  <dcterms:modified xsi:type="dcterms:W3CDTF">2023-10-11T01:42:51Z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